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12"/>
      <p:bold r:id="rId13"/>
      <p:italic r:id="rId14"/>
      <p:boldItalic r:id="rId15"/>
    </p:embeddedFont>
    <p:embeddedFont>
      <p:font typeface="Proxima Nova" panose="020B0604020202020204" charset="0"/>
      <p:regular r:id="rId16"/>
      <p:bold r:id="rId17"/>
      <p:italic r:id="rId18"/>
      <p:boldItalic r:id="rId19"/>
    </p:embeddedFont>
    <p:embeddedFont>
      <p:font typeface="Raleway" pitchFamily="2" charset="0"/>
      <p:regular r:id="rId20"/>
      <p:bold r:id="rId21"/>
      <p:italic r:id="rId22"/>
      <p:boldItalic r:id="rId23"/>
    </p:embeddedFont>
    <p:embeddedFont>
      <p:font typeface="Source Sans Pro" panose="020B0503030403020204" pitchFamily="34" charset="0"/>
      <p:regular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900" y="3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font" Target="fonts/font13.fntdata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font" Target="fonts/font12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font" Target="fonts/font11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765f5591bb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765f5591bb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765f55924e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765f55924e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765f55924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765f55924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765f55924e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765f55924e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765f55924e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765f55924e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765f55924e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765f55924e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765f55924e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765f55924e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765f55924e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765f55924e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Font typeface="Montserrat"/>
              <a:buNone/>
              <a:defRPr sz="41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35963" y="4296813"/>
            <a:ext cx="389572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1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Calibri"/>
              <a:buChar char="●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■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●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○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35869" y="4737994"/>
            <a:ext cx="1915808" cy="29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950" y="4568875"/>
            <a:ext cx="371380" cy="46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2" name="Google Shape;42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ake.firialabs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Getting started in Codespace</a:t>
            </a:r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9900FF"/>
                </a:solidFill>
                <a:latin typeface="Proxima Nova"/>
                <a:ea typeface="Proxima Nova"/>
                <a:cs typeface="Proxima Nova"/>
                <a:sym typeface="Proxima Nova"/>
              </a:rPr>
              <a:t>A guide for students</a:t>
            </a:r>
            <a:endParaRPr sz="3000">
              <a:solidFill>
                <a:srgbClr val="9900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CodeSpace:</a:t>
            </a:r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866950" y="948775"/>
            <a:ext cx="7584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Open the Chrome browser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Use the link, or type the URL directly into the browser: </a:t>
            </a:r>
            <a:r>
              <a:rPr lang="en" u="sng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3"/>
              </a:rPr>
              <a:t>https://make.firialabs.com/</a:t>
            </a: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89825" y="2367969"/>
            <a:ext cx="3182176" cy="225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 in:</a:t>
            </a:r>
            <a:endParaRPr/>
          </a:p>
        </p:txBody>
      </p:sp>
      <p:pic>
        <p:nvPicPr>
          <p:cNvPr id="75" name="Google Shape;7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4300" y="1252425"/>
            <a:ext cx="7291875" cy="27238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6" name="Google Shape;76;p15"/>
          <p:cNvCxnSpPr/>
          <p:nvPr/>
        </p:nvCxnSpPr>
        <p:spPr>
          <a:xfrm>
            <a:off x="1356650" y="1063325"/>
            <a:ext cx="1975800" cy="232230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Sign in:</a:t>
            </a:r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876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You can: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Sign in with Google and select your gmail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–or–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Create an account using your email address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4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202050"/>
            <a:ext cx="4365900" cy="41388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4" name="Google Shape;84;p16"/>
          <p:cNvCxnSpPr/>
          <p:nvPr/>
        </p:nvCxnSpPr>
        <p:spPr>
          <a:xfrm>
            <a:off x="3356950" y="2042500"/>
            <a:ext cx="2522100" cy="1416300"/>
          </a:xfrm>
          <a:prstGeom prst="straightConnector1">
            <a:avLst/>
          </a:prstGeom>
          <a:noFill/>
          <a:ln w="38100" cap="flat" cmpd="sng">
            <a:solidFill>
              <a:srgbClr val="4CAF5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5" name="Google Shape;85;p16"/>
          <p:cNvCxnSpPr/>
          <p:nvPr/>
        </p:nvCxnSpPr>
        <p:spPr>
          <a:xfrm>
            <a:off x="3344525" y="3260025"/>
            <a:ext cx="3963300" cy="94440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CodeSpace</a:t>
            </a:r>
            <a:endParaRPr/>
          </a:p>
        </p:txBody>
      </p:sp>
      <p:sp>
        <p:nvSpPr>
          <p:cNvPr id="91" name="Google Shape;91;p17"/>
          <p:cNvSpPr txBox="1">
            <a:spLocks noGrp="1"/>
          </p:cNvSpPr>
          <p:nvPr>
            <p:ph type="body" idx="1"/>
          </p:nvPr>
        </p:nvSpPr>
        <p:spPr>
          <a:xfrm>
            <a:off x="820950" y="1068425"/>
            <a:ext cx="3876300" cy="26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On the bottom left of the editor are two icons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Setting preferences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Log in / log out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cxnSp>
        <p:nvCxnSpPr>
          <p:cNvPr id="92" name="Google Shape;92;p17"/>
          <p:cNvCxnSpPr/>
          <p:nvPr/>
        </p:nvCxnSpPr>
        <p:spPr>
          <a:xfrm rot="10800000" flipH="1">
            <a:off x="3978125" y="1623550"/>
            <a:ext cx="2287800" cy="766800"/>
          </a:xfrm>
          <a:prstGeom prst="straightConnector1">
            <a:avLst/>
          </a:prstGeom>
          <a:noFill/>
          <a:ln w="38100" cap="flat" cmpd="sng">
            <a:solidFill>
              <a:srgbClr val="4CAF5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3" name="Google Shape;93;p17"/>
          <p:cNvCxnSpPr/>
          <p:nvPr/>
        </p:nvCxnSpPr>
        <p:spPr>
          <a:xfrm rot="10800000" flipH="1">
            <a:off x="3484600" y="2366925"/>
            <a:ext cx="2730300" cy="42750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94" name="Google Shape;9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66050" y="1068425"/>
            <a:ext cx="1156598" cy="172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Join your class</a:t>
            </a:r>
            <a:endParaRPr/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>
            <a:off x="820950" y="1068425"/>
            <a:ext cx="6026100" cy="30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On the top left of the editor is the class icon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Click on the icon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The click “JOIN CLASS”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Enter the code from </a:t>
            </a:r>
            <a:br>
              <a:rPr lang="en">
                <a:latin typeface="Proxima Nova"/>
                <a:ea typeface="Proxima Nova"/>
                <a:cs typeface="Proxima Nova"/>
                <a:sym typeface="Proxima Nova"/>
              </a:rPr>
            </a:b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your teacher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01" name="Google Shape;10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8750" y="1007325"/>
            <a:ext cx="824498" cy="74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1125" y="3619450"/>
            <a:ext cx="8045299" cy="9577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3" name="Google Shape;103;p18"/>
          <p:cNvCxnSpPr/>
          <p:nvPr/>
        </p:nvCxnSpPr>
        <p:spPr>
          <a:xfrm>
            <a:off x="4572000" y="2364400"/>
            <a:ext cx="3207900" cy="140490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Join your class</a:t>
            </a:r>
            <a:endParaRPr/>
          </a:p>
        </p:txBody>
      </p:sp>
      <p:sp>
        <p:nvSpPr>
          <p:cNvPr id="109" name="Google Shape;109;p19"/>
          <p:cNvSpPr txBox="1">
            <a:spLocks noGrp="1"/>
          </p:cNvSpPr>
          <p:nvPr>
            <p:ph type="body" idx="1"/>
          </p:nvPr>
        </p:nvSpPr>
        <p:spPr>
          <a:xfrm>
            <a:off x="820950" y="1068425"/>
            <a:ext cx="6026100" cy="114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Enter the code from your teacher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Then “SUBMIT JOIN CODE”</a:t>
            </a:r>
            <a:endParaRPr/>
          </a:p>
        </p:txBody>
      </p:sp>
      <p:pic>
        <p:nvPicPr>
          <p:cNvPr id="110" name="Google Shape;11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2850" y="2214113"/>
            <a:ext cx="5153025" cy="185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set!</a:t>
            </a:r>
            <a:endParaRPr/>
          </a:p>
        </p:txBody>
      </p:sp>
      <p:sp>
        <p:nvSpPr>
          <p:cNvPr id="116" name="Google Shape;116;p20"/>
          <p:cNvSpPr txBox="1">
            <a:spLocks noGrp="1"/>
          </p:cNvSpPr>
          <p:nvPr>
            <p:ph type="body" idx="1"/>
          </p:nvPr>
        </p:nvSpPr>
        <p:spPr>
          <a:xfrm>
            <a:off x="820950" y="1068425"/>
            <a:ext cx="7368900" cy="21492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 dirty="0">
                <a:latin typeface="Proxima Nova"/>
                <a:ea typeface="Proxima Nova"/>
                <a:cs typeface="Proxima Nova"/>
                <a:sym typeface="Proxima Nova"/>
              </a:rPr>
              <a:t>Your class should now be activated.</a:t>
            </a:r>
            <a:endParaRPr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 dirty="0">
                <a:latin typeface="Proxima Nova"/>
                <a:ea typeface="Proxima Nova"/>
                <a:cs typeface="Proxima Nova"/>
                <a:sym typeface="Proxima Nova"/>
              </a:rPr>
              <a:t>You should see these icons in the upper right hand corner of the window: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 dirty="0">
                <a:latin typeface="Proxima Nova"/>
                <a:ea typeface="Proxima Nova"/>
                <a:cs typeface="Proxima Nova"/>
                <a:sym typeface="Proxima Nova"/>
              </a:rPr>
              <a:t>You are ready to begin!</a:t>
            </a:r>
            <a:endParaRPr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D3E107-791C-245E-2A23-EFD7DB70F9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4722" y="2121397"/>
            <a:ext cx="1028825" cy="260118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>
            <a:spLocks noGrp="1"/>
          </p:cNvSpPr>
          <p:nvPr>
            <p:ph type="title"/>
          </p:nvPr>
        </p:nvSpPr>
        <p:spPr>
          <a:xfrm>
            <a:off x="487024" y="445025"/>
            <a:ext cx="8345401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Notes:</a:t>
            </a:r>
            <a:endParaRPr dirty="0"/>
          </a:p>
        </p:txBody>
      </p:sp>
      <p:sp>
        <p:nvSpPr>
          <p:cNvPr id="123" name="Google Shape;123;p21"/>
          <p:cNvSpPr txBox="1">
            <a:spLocks noGrp="1"/>
          </p:cNvSpPr>
          <p:nvPr>
            <p:ph type="body" idx="1"/>
          </p:nvPr>
        </p:nvSpPr>
        <p:spPr>
          <a:xfrm>
            <a:off x="487024" y="936774"/>
            <a:ext cx="6451236" cy="42067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 sz="2000" dirty="0">
                <a:latin typeface="Proxima Nova"/>
                <a:ea typeface="Proxima Nova"/>
                <a:cs typeface="Proxima Nova"/>
                <a:sym typeface="Proxima Nova"/>
              </a:rPr>
              <a:t>Your programming files are saved automatically, all the time, just like a Google drive</a:t>
            </a:r>
            <a:endParaRPr sz="2000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 sz="2000" dirty="0">
                <a:latin typeface="Proxima Nova"/>
                <a:ea typeface="Proxima Nova"/>
                <a:cs typeface="Proxima Nova"/>
                <a:sym typeface="Proxima Nova"/>
              </a:rPr>
              <a:t>If you want to make changes to a program, but keep the original, “</a:t>
            </a:r>
            <a:r>
              <a:rPr lang="en" sz="2000" b="1" dirty="0">
                <a:solidFill>
                  <a:srgbClr val="00B050"/>
                </a:solidFill>
                <a:latin typeface="Proxima Nova"/>
                <a:ea typeface="Proxima Nova"/>
                <a:cs typeface="Proxima Nova"/>
                <a:sym typeface="Proxima Nova"/>
              </a:rPr>
              <a:t>Save As…” </a:t>
            </a:r>
            <a:r>
              <a:rPr lang="en" sz="2000" dirty="0">
                <a:latin typeface="Proxima Nova"/>
                <a:ea typeface="Proxima Nova"/>
                <a:cs typeface="Proxima Nova"/>
                <a:sym typeface="Proxima Nova"/>
              </a:rPr>
              <a:t>with a new name first!</a:t>
            </a:r>
            <a:endParaRPr sz="2000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 sz="2000" dirty="0">
                <a:latin typeface="Proxima Nova"/>
                <a:ea typeface="Proxima Nova"/>
                <a:cs typeface="Proxima Nova"/>
                <a:sym typeface="Proxima Nova"/>
              </a:rPr>
              <a:t>You can open previously saved files by going to “</a:t>
            </a:r>
            <a:r>
              <a:rPr lang="en" sz="2000" b="1" dirty="0">
                <a:solidFill>
                  <a:srgbClr val="00B050"/>
                </a:solidFill>
                <a:latin typeface="Proxima Nova"/>
                <a:ea typeface="Proxima Nova"/>
                <a:cs typeface="Proxima Nova"/>
                <a:sym typeface="Proxima Nova"/>
              </a:rPr>
              <a:t>Browse Files…”</a:t>
            </a:r>
            <a:endParaRPr sz="2000" b="1" dirty="0">
              <a:solidFill>
                <a:srgbClr val="00B05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ts val="2400"/>
              <a:buFont typeface="Proxima Nova"/>
              <a:buChar char="●"/>
            </a:pPr>
            <a:r>
              <a:rPr lang="en" sz="2000" dirty="0">
                <a:latin typeface="Proxima Nova"/>
                <a:ea typeface="Proxima Nova"/>
                <a:cs typeface="Proxima Nova"/>
                <a:sym typeface="Proxima Nova"/>
              </a:rPr>
              <a:t>You can download a text file of your code with “</a:t>
            </a:r>
            <a:r>
              <a:rPr lang="en" sz="2000" b="1" dirty="0">
                <a:solidFill>
                  <a:srgbClr val="00B050"/>
                </a:solidFill>
                <a:latin typeface="Proxima Nova"/>
                <a:ea typeface="Proxima Nova"/>
                <a:cs typeface="Proxima Nova"/>
                <a:sym typeface="Proxima Nova"/>
              </a:rPr>
              <a:t>Download</a:t>
            </a:r>
            <a:r>
              <a:rPr lang="en" sz="2000" dirty="0">
                <a:latin typeface="Proxima Nova"/>
                <a:ea typeface="Proxima Nova"/>
                <a:cs typeface="Proxima Nova"/>
                <a:sym typeface="Proxima Nova"/>
              </a:rPr>
              <a:t>”</a:t>
            </a:r>
          </a:p>
          <a:p>
            <a:pPr marL="457200" lvl="0" indent="-381000" algn="l" rtl="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ts val="2400"/>
              <a:buFont typeface="Proxima Nova"/>
              <a:buChar char="●"/>
            </a:pPr>
            <a:r>
              <a:rPr lang="en" sz="2000" dirty="0">
                <a:latin typeface="Proxima Nova"/>
                <a:ea typeface="Proxima Nova"/>
                <a:cs typeface="Proxima Nova"/>
                <a:sym typeface="Proxima Nova"/>
              </a:rPr>
              <a:t>You can get a link of your project to share with your teacher with “</a:t>
            </a:r>
            <a:r>
              <a:rPr lang="en" sz="2000" b="1" dirty="0">
                <a:solidFill>
                  <a:srgbClr val="00B050"/>
                </a:solidFill>
                <a:latin typeface="Proxima Nova"/>
                <a:ea typeface="Proxima Nova"/>
                <a:cs typeface="Proxima Nova"/>
                <a:sym typeface="Proxima Nova"/>
              </a:rPr>
              <a:t>Share File</a:t>
            </a:r>
            <a:r>
              <a:rPr lang="en" sz="2000" dirty="0">
                <a:latin typeface="Proxima Nova"/>
                <a:ea typeface="Proxima Nova"/>
                <a:cs typeface="Proxima Nova"/>
                <a:sym typeface="Proxima Nova"/>
              </a:rPr>
              <a:t>”</a:t>
            </a:r>
            <a:endParaRPr sz="2000"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2ADDF7-6991-E7CC-CD4C-9D834418EB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710" y="694663"/>
            <a:ext cx="1543265" cy="17528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On-screen Show (16:9)</PresentationFormat>
  <Paragraphs>33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Proxima Nova</vt:lpstr>
      <vt:lpstr>Calibri</vt:lpstr>
      <vt:lpstr>Montserrat</vt:lpstr>
      <vt:lpstr>Source Sans Pro</vt:lpstr>
      <vt:lpstr>Raleway</vt:lpstr>
      <vt:lpstr>Arial</vt:lpstr>
      <vt:lpstr>Plum</vt:lpstr>
      <vt:lpstr>Getting started in Codespace</vt:lpstr>
      <vt:lpstr>Open CodeSpace:</vt:lpstr>
      <vt:lpstr>Log in:</vt:lpstr>
      <vt:lpstr>Sign in:</vt:lpstr>
      <vt:lpstr>CodeSpace</vt:lpstr>
      <vt:lpstr>Join your class</vt:lpstr>
      <vt:lpstr>Join your class</vt:lpstr>
      <vt:lpstr>All set!</vt:lpstr>
      <vt:lpstr>Notes: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Jill Jones</cp:lastModifiedBy>
  <cp:revision>1</cp:revision>
  <dcterms:modified xsi:type="dcterms:W3CDTF">2025-05-07T05:09:45Z</dcterms:modified>
</cp:coreProperties>
</file>